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24-09-2025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24-09-2025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Component: Hardware (AC/DC Converters, DC/AC Converters, DC/DC Converters, EMI Filters, Batteries, Others), Software
By Power Supply: Portable Power Packs, Vehicle Power Systems, Stationary/Depot Power Units
By System: Integrated Power Supply (Synchronous, Non-synchronous), Discrete Power Supply
By Type: Programmable Power Supplies, Non-Programmable Power Supplies
By Wattage: Below 1,000 W, 1,001 W-5,000 W, 5,001 W-10,000 W, Above 10,000 W
By End User: Ground Forces, Aerospace, Naval Forces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The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Play</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Toy Industries of Europe (TIE)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Children and Media</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British Toy &amp; Hobby Association (BTHA)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China Toy &amp; Juvenile Products Association (CTJPA)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U.S. Consumer Product Safety Commission (CPSC)</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TOY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 Million in 2024, and is expected to reach USD 11 Million by 2032. The market shows a steady CAGR of 11% from 2025 to 2032. Digital innovation, sustainability, and licensing drive the global toy market, with major players investing in STEM, AR/VR integration, and eco-friendly materials. Consumer demand for personalized, educational, and cross-platform experiences fuels omnichannel retail growth. Strategic partnerships, consolidation, and emerging-market expansion position the sector for steady, innovation-led long-term gains and sustained competitiveness.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Digitalization &amp; E-commerce: Accelerated online retail platforms, mobile shopping, social commerce and marketplaces expand reach, lower distribution costs, enable direct-to-consumer models, personalized recommendations, data-driven assortment and dynamic pricing, facilitate cross-border sales, subscriptions, and rapid scaling, empowering established brands and startups to access global customers efficiently reducing seasonal and inventory risk.
Product Innovation &amp; Licensing: Continuous product innovation, licensing of entertainment IP, and tech-enabled features increase desirability, premium pricing and repeat sales. Focus on STEM, personalization, modularity and safety certification shortens time-to-market, supports seasonal tie-ins, media partnerships and cross-category extensions, enabling subscription models and lifecycle monetization through updates and digital content.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TOY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Digital channels have transformed toy discovery and purchasing as e-commerce platforms integrate product storytelling and ratings. Marketplaces like Amazon and Alibaba broaden assortment and cross-border access, while traditional retailers such as Walmart and Target enhance omnichannel experiences. Brands leverage augmented reality previews and app-enabled play to reduce friction. Interactive platforms like Roblox and Fortnite extend brand presence through virtual items and collaborations. These shifts increase consumer engagement across demographics and make distribution agility a critical competitive differentiator for toy companies.
Licensed intellectual property and media franchises shape purchasing choices by linking toys to beloved characters and narratives, creating emotional resonance and repeat engagement. Major entertainment properties such as Disney classics, Marvel superheroes and Star Wars drive product innovation and themed assortments, while influencer collaborations amplify appeal. Film releases and streaming series often synchronize toy launches and promotional campaigns, reinforcing brand visibility. This synergy between storytelling and physical play encourages collectability, premium collaborations and sustained revenue for manufacturers and licensors worldwide.
Growing consumer and regulatory focus on sustainability and product safety influences material choices, packaging, and lifecycle communications across the toy sector. Companies like LEGO and Mattel publicly pursue alternative materials and recyclable packaging to align with consumer expectations, while retailers demand higher transparency. Regional regulations in Europe and North America enforce chemical safety and labeling, driving compliance investments. These pressures encourage circular design, refurbishing services and certified supply chains, reshaping product development toward durable, non-toxic materials and smaller environmental footprints.
Innovation in play experiences and educational value continues to reframe product portfolios, with STEM-focused sets, coding kits and maker toys gaining prominence. Brands such as Osmo, Kano and LeapFrog combine digital learning with tactile components to appeal to parents and educators, while subscription models and direct-to-consumer startups refine personalized engagement. Crowdfunding has empowered independent designers to validate concepts, and modular customizable formats respond to fast-changing preferences. This emphasis on skills-based play alters how manufacturers design, market and sustain product relevance.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Digitalization and IP-driven Franchise Expansion Strategies Boosting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Growing consumer preference for sustainably designed toys is reshaping product development across the industry. Manufacturers are adopting circular principles such as recyclable materials, minimal packaging, and takeback programs to extend product lifecycles. Companies like LEGO have explored plant based materials for bricks, and Green Toys produces items from recycled containers. Major firms including Hasbro and Mattel have publicly committed to greener packaging strategies and supplier sustainability requirements, signaling a substantive shift toward environmentally conscious purchasing criteria among caregivers and buyers
Design innovation is emphasizing repairable, modular toys that align with circular economy ideals. Toy designers are creating interchangeable components that simplify maintenance and repurposing, while biomaterials and recycled polymers replace conventional plastics. Open source and local fabrication communities leverage 3D printing to produce replacement parts and accessories, reducing waste. Brands such as Playmobil and smaller independent makers engage with repair networks and modular concepts, demonstrating how design for longevity can preserve consumer value and reduce environmental footprints across product categories
Shifts in consumer behavior are elevating resale, rental, and sharing models for toys, changing how families access playthings. Toy libraries, community lending schemes, and rental services offer curated collections extending product life and reducing waste. Resale platforms and local consignment shops enable circular movement of toys between households, supported by parenting networks that prioritize longevity and reuse. This trend is evident in urban areas where space constraints and sustainability values drive uptake of borrowing and secondhand shopping for children's playthings
Regulatory and retail expectations are forcing supply chain transparency and material traceability into mainstream toy manufacturing practices. Standards for sustainable sourcing, chemical safety, and responsible forestry, alongside retailer supplier codes, compel brands to document provenance and recyclability. Certifications such as FSC for wood and textile labels are increasingly requested for premium lines, and chemical regulations like REACH influence resin selection. Some manufacturers pilot digital traceability systems to certify reclaimed materials, signaling that compliance and transparency are competitive differentiators in purchasing</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Sustainability and Circular Design Driving Consumer Preference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1" name="Rectangle 50"/>
          <p:cNvSpPr/>
          <p:nvPr/>
        </p:nvSpPr>
        <p:spPr>
          <a:xfrm>
            <a:off x="457200"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Hardware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Software</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POWER SUPPLY</a:t>
            </a:r>
          </a:p>
        </p:txBody>
      </p:sp>
      <p:sp>
        <p:nvSpPr>
          <p:cNvPr id="53" name="Rectangle 52"/>
          <p:cNvSpPr/>
          <p:nvPr/>
        </p:nvSpPr>
        <p:spPr>
          <a:xfrm>
            <a:off x="2749296"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Portable Power Packs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Vehicle Power Systems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Stationary/Depot Power Units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SYSTEM</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Integrated Power Supply</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Discrete Power Supply</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Programmable Power Supplies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Non-Programmable Power Supplies</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WATTAGE</a:t>
            </a:r>
          </a:p>
        </p:txBody>
      </p:sp>
      <p:sp>
        <p:nvSpPr>
          <p:cNvPr id="59" name="Rectangle 58"/>
          <p:cNvSpPr/>
          <p:nvPr/>
        </p:nvSpPr>
        <p:spPr>
          <a:xfrm>
            <a:off x="9625584" y="2103120"/>
            <a:ext cx="2109216"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Below 1,000 W</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1,001 W-5,000 W</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5,001 W-10,000 W</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Above 10,000 W</a:t>
            </a:r>
          </a:p>
        </p:txBody>
      </p:sp>
      <p:sp>
        <p:nvSpPr>
          <p:cNvPr id="60" name="Rounded Rectangle 59"/>
          <p:cNvSpPr/>
          <p:nvPr/>
        </p:nvSpPr>
        <p:spPr>
          <a:xfrm>
            <a:off x="5041392" y="3151022"/>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a:t>
            </a:r>
          </a:p>
        </p:txBody>
      </p:sp>
      <p:sp>
        <p:nvSpPr>
          <p:cNvPr id="61" name="Rectangle 60"/>
          <p:cNvSpPr/>
          <p:nvPr/>
        </p:nvSpPr>
        <p:spPr>
          <a:xfrm>
            <a:off x="5041392" y="3425342"/>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Ground Forces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Aerospace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Naval Forces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Stringent and divergent safety regulations across regions increase compliance burdens for toy manufacturers, requiring extensive testing for hazards such as small parts, toxic chemicals, battery safety, and flammability. Laws like the US CPSIA and the EU Toy Safety Directive demand certification and documentation, while standards like EN 71 and ISO apply in other markets. High-profile recalls from major companies for chemical or mechanical failures highlight these risks, forcing design changes, longer development timelines, and greater reliance on accredited test laboratories.
Rising testing and certification costs disproportionately affect independent toymakers and small suppliers, eroding margins and limiting product innovation. Large brands such as Mattel and Hasbro can absorb expanded lab testing and supply chain audits, but smaller firms often delay launches or avoid regulated markets. The need to replace noncompliant materials after incidents like lead paint controversies increases sourcing complexity and shifts production preferences towards verified suppliers, constraining variety on retail shelves and reducing opportunities for boutique designers and niche lines
Cross-border trade complexities and inconsistent enforcement amplify delays and inventory risk for international toy shipments, with customs authorities detaining noncompliant consignments pending testing or corrective action. Growth in connected smart toys introduces additional regulatory scrutiny around data protection and cybersecurity, as seen in public controversies over interactive dolls that collected voice data. Manufacturers must now navigate both chemical and digital compliance, coordinate documentation, and manage variable enforcement at ports, increasing logistical friction and discouraging global rollouts of innovative toy concepts.
Escalating regulatory demands slow sustainable and technological innovation, as designers must reconcile safety, recyclability, and digital safeguards in one product. Major firms pledged greener materials while navigating bans on certain additives, and smaller manufacturers face redesign cycles to meet evolving rules. For example, notable builders invested in plant-based plastics and reformulated coatings, yet balancing durability, child safety, and circularity remains challenging. This convergence of environmental and safety mandates increases development complexity and lengthens time-to-market for new toy concepts across markets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Increasing Regulatory Complexity and Rising Compliance Costs in Toys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Component
By Power Supply
By System
By Type
By Wattage
By End User</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COMPONENT,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TOY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COMPONENT</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TOY MARKET SIZE,  BY COMPONENT,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TOY MARKET SIZE,  BY COMPONENT,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Toy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participates in the Global Toy Market primarily through digital play ecosystems. The company distributes kids and family games via the App Store and Apple Arcade, a subscription service offering ad‑free titles across devices. It supports toy makers and studios with ARKit, RealityKit, and game frameworks that enable augmented‑reality and spatial experiences, including on Vision Pro. Strategy emphasizes curated content, privacy safeguards, parental controls, and Family Sharing to encourage safe engagement for younger audiences. Apple works with developers and accessory partners for MFi controllers and educational play. Recent activity includes Arcade catalog expansions, enhanced Screen Time tools, and spatial gaming showcases aligned with new hardware cycles.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Apple Arcade is a subscription gaming service offering hundreds of curated, ad‑free games across iPhone, iPad, Mac, Apple TV, and Vision Pro. It supports family sharing, parental controls, and offline play. The catalog spans educational, puzzle, and adventure titles, enabling safe, cross‑device digital play experiences for children and families worldwide.</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Apple Arcade</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Toy Market Size by Component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Hardware</a:t>
                      </a:r>
                    </a:p>
                  </a:txBody>
                  <a:tcPr>
                    <a:noFill/>
                    <a:lnL>
                      <a:noFill/>
                    </a:lnL>
                    <a:lnR>
                      <a:noFill/>
                    </a:lnR>
                    <a:lnT>
                      <a:noFill/>
                    </a:lnT>
                    <a:lnB>
                      <a:noFill/>
                    </a:lnB>
                  </a:tcPr>
                </a:tc>
                <a:tc>
                  <a:txBody>
                    <a:bodyPr/>
                    <a:lstStyle/>
                    <a:p>
                      <a:pPr>
                        <a:defRPr sz="1100" b="1">
                          <a:solidFill>
                            <a:srgbClr val="7030A0"/>
                          </a:solidFill>
                          <a:latin typeface="Poppins"/>
                        </a:defRPr>
                      </a:pPr>
                      <a:r>
                        <a:t>8. Global Toy Market Size by System (2019-2032)</a:t>
                      </a:r>
                    </a:p>
                  </a:txBody>
                  <a:tcPr>
                    <a:noFill/>
                    <a:lnL>
                      <a:noFill/>
                    </a:lnL>
                    <a:lnR>
                      <a:noFill/>
                    </a:lnR>
                    <a:lnT>
                      <a:noFill/>
                    </a:lnT>
                    <a:lnB>
                      <a:noFill/>
                    </a:lnB>
                  </a:tcPr>
                </a:tc>
              </a:tr>
              <a:tr h="322729">
                <a:tc>
                  <a:txBody>
                    <a:bodyPr/>
                    <a:lstStyle/>
                    <a:p>
                      <a:pPr>
                        <a:defRPr sz="1100" b="0">
                          <a:solidFill>
                            <a:srgbClr val="000000"/>
                          </a:solidFill>
                          <a:latin typeface="Poppins"/>
                        </a:defRPr>
                      </a:pPr>
                      <a:r>
                        <a:t>                    6.1.1. AC/DC Converters</a:t>
                      </a:r>
                    </a:p>
                  </a:txBody>
                  <a:tcPr>
                    <a:noFill/>
                    <a:lnL>
                      <a:noFill/>
                    </a:lnL>
                    <a:lnR>
                      <a:noFill/>
                    </a:lnR>
                    <a:lnT>
                      <a:noFill/>
                    </a:lnT>
                    <a:lnB>
                      <a:noFill/>
                    </a:lnB>
                  </a:tcPr>
                </a:tc>
                <a:tc>
                  <a:txBody>
                    <a:bodyPr/>
                    <a:lstStyle/>
                    <a:p>
                      <a:pPr>
                        <a:defRPr sz="1100" b="0">
                          <a:solidFill>
                            <a:srgbClr val="000000"/>
                          </a:solidFill>
                          <a:latin typeface="Poppins"/>
                        </a:defRPr>
                      </a:pPr>
                      <a:r>
                        <a:t>          8.1. Integrated Power Supply</a:t>
                      </a:r>
                    </a:p>
                  </a:txBody>
                  <a:tcPr>
                    <a:noFill/>
                    <a:lnL>
                      <a:noFill/>
                    </a:lnL>
                    <a:lnR>
                      <a:noFill/>
                    </a:lnR>
                    <a:lnT>
                      <a:noFill/>
                    </a:lnT>
                    <a:lnB>
                      <a:noFill/>
                    </a:lnB>
                  </a:tcPr>
                </a:tc>
              </a:tr>
              <a:tr h="322729">
                <a:tc>
                  <a:txBody>
                    <a:bodyPr/>
                    <a:lstStyle/>
                    <a:p>
                      <a:pPr>
                        <a:defRPr sz="1100" b="0">
                          <a:solidFill>
                            <a:srgbClr val="000000"/>
                          </a:solidFill>
                          <a:latin typeface="Poppins"/>
                        </a:defRPr>
                      </a:pPr>
                      <a:r>
                        <a:t>                    6.1.2. DC/AC Converters</a:t>
                      </a:r>
                    </a:p>
                  </a:txBody>
                  <a:tcPr>
                    <a:noFill/>
                    <a:lnL>
                      <a:noFill/>
                    </a:lnL>
                    <a:lnR>
                      <a:noFill/>
                    </a:lnR>
                    <a:lnT>
                      <a:noFill/>
                    </a:lnT>
                    <a:lnB>
                      <a:noFill/>
                    </a:lnB>
                  </a:tcPr>
                </a:tc>
                <a:tc>
                  <a:txBody>
                    <a:bodyPr/>
                    <a:lstStyle/>
                    <a:p>
                      <a:pPr>
                        <a:defRPr sz="1100" b="0">
                          <a:solidFill>
                            <a:srgbClr val="000000"/>
                          </a:solidFill>
                          <a:latin typeface="Poppins"/>
                        </a:defRPr>
                      </a:pPr>
                      <a:r>
                        <a:t>                    8.1.1. Synchronous</a:t>
                      </a:r>
                    </a:p>
                  </a:txBody>
                  <a:tcPr>
                    <a:noFill/>
                    <a:lnL>
                      <a:noFill/>
                    </a:lnL>
                    <a:lnR>
                      <a:noFill/>
                    </a:lnR>
                    <a:lnT>
                      <a:noFill/>
                    </a:lnT>
                    <a:lnB>
                      <a:noFill/>
                    </a:lnB>
                  </a:tcPr>
                </a:tc>
              </a:tr>
              <a:tr h="322729">
                <a:tc>
                  <a:txBody>
                    <a:bodyPr/>
                    <a:lstStyle/>
                    <a:p>
                      <a:pPr>
                        <a:defRPr sz="1100" b="0">
                          <a:solidFill>
                            <a:srgbClr val="000000"/>
                          </a:solidFill>
                          <a:latin typeface="Poppins"/>
                        </a:defRPr>
                      </a:pPr>
                      <a:r>
                        <a:t>                    6.1.3. DC/DC Converters</a:t>
                      </a:r>
                    </a:p>
                  </a:txBody>
                  <a:tcPr>
                    <a:noFill/>
                    <a:lnL>
                      <a:noFill/>
                    </a:lnL>
                    <a:lnR>
                      <a:noFill/>
                    </a:lnR>
                    <a:lnT>
                      <a:noFill/>
                    </a:lnT>
                    <a:lnB>
                      <a:noFill/>
                    </a:lnB>
                  </a:tcPr>
                </a:tc>
                <a:tc>
                  <a:txBody>
                    <a:bodyPr/>
                    <a:lstStyle/>
                    <a:p>
                      <a:pPr>
                        <a:defRPr sz="1100" b="0">
                          <a:solidFill>
                            <a:srgbClr val="000000"/>
                          </a:solidFill>
                          <a:latin typeface="Poppins"/>
                        </a:defRPr>
                      </a:pPr>
                      <a:r>
                        <a:t>                    8.1.2. Non-synchronous</a:t>
                      </a:r>
                    </a:p>
                  </a:txBody>
                  <a:tcPr>
                    <a:noFill/>
                    <a:lnL>
                      <a:noFill/>
                    </a:lnL>
                    <a:lnR>
                      <a:noFill/>
                    </a:lnR>
                    <a:lnT>
                      <a:noFill/>
                    </a:lnT>
                    <a:lnB>
                      <a:noFill/>
                    </a:lnB>
                  </a:tcPr>
                </a:tc>
              </a:tr>
              <a:tr h="322729">
                <a:tc>
                  <a:txBody>
                    <a:bodyPr/>
                    <a:lstStyle/>
                    <a:p>
                      <a:pPr>
                        <a:defRPr sz="1100" b="0">
                          <a:solidFill>
                            <a:srgbClr val="000000"/>
                          </a:solidFill>
                          <a:latin typeface="Poppins"/>
                        </a:defRPr>
                      </a:pPr>
                      <a:r>
                        <a:t>                    6.1.4. EMI Filters</a:t>
                      </a:r>
                    </a:p>
                  </a:txBody>
                  <a:tcPr>
                    <a:noFill/>
                    <a:lnL>
                      <a:noFill/>
                    </a:lnL>
                    <a:lnR>
                      <a:noFill/>
                    </a:lnR>
                    <a:lnT>
                      <a:noFill/>
                    </a:lnT>
                    <a:lnB>
                      <a:noFill/>
                    </a:lnB>
                  </a:tcPr>
                </a:tc>
                <a:tc>
                  <a:txBody>
                    <a:bodyPr/>
                    <a:lstStyle/>
                    <a:p>
                      <a:pPr>
                        <a:defRPr sz="1100" b="0">
                          <a:solidFill>
                            <a:srgbClr val="000000"/>
                          </a:solidFill>
                          <a:latin typeface="Poppins"/>
                        </a:defRPr>
                      </a:pPr>
                      <a:r>
                        <a:t>          8.2. Discrete Power Supply</a:t>
                      </a:r>
                    </a:p>
                  </a:txBody>
                  <a:tcPr>
                    <a:noFill/>
                    <a:lnL>
                      <a:noFill/>
                    </a:lnL>
                    <a:lnR>
                      <a:noFill/>
                    </a:lnR>
                    <a:lnT>
                      <a:noFill/>
                    </a:lnT>
                    <a:lnB>
                      <a:noFill/>
                    </a:lnB>
                  </a:tcPr>
                </a:tc>
              </a:tr>
              <a:tr h="322729">
                <a:tc>
                  <a:txBody>
                    <a:bodyPr/>
                    <a:lstStyle/>
                    <a:p>
                      <a:pPr>
                        <a:defRPr sz="1100" b="0">
                          <a:solidFill>
                            <a:srgbClr val="000000"/>
                          </a:solidFill>
                          <a:latin typeface="Poppins"/>
                        </a:defRPr>
                      </a:pPr>
                      <a:r>
                        <a:t>                    6.1.5. Batteries</a:t>
                      </a:r>
                    </a:p>
                  </a:txBody>
                  <a:tcPr>
                    <a:noFill/>
                    <a:lnL>
                      <a:noFill/>
                    </a:lnL>
                    <a:lnR>
                      <a:noFill/>
                    </a:lnR>
                    <a:lnT>
                      <a:noFill/>
                    </a:lnT>
                    <a:lnB>
                      <a:noFill/>
                    </a:lnB>
                  </a:tcPr>
                </a:tc>
                <a:tc>
                  <a:txBody>
                    <a:bodyPr/>
                    <a:lstStyle/>
                    <a:p>
                      <a:pPr>
                        <a:defRPr sz="1100" b="1">
                          <a:solidFill>
                            <a:srgbClr val="7030A0"/>
                          </a:solidFill>
                          <a:latin typeface="Poppins"/>
                        </a:defRPr>
                      </a:pPr>
                      <a:r>
                        <a:t>9. Global Toy Market Size by Type (2019-2032)</a:t>
                      </a:r>
                    </a:p>
                  </a:txBody>
                  <a:tcPr>
                    <a:noFill/>
                    <a:lnL>
                      <a:noFill/>
                    </a:lnL>
                    <a:lnR>
                      <a:noFill/>
                    </a:lnR>
                    <a:lnT>
                      <a:noFill/>
                    </a:lnT>
                    <a:lnB>
                      <a:noFill/>
                    </a:lnB>
                  </a:tcPr>
                </a:tc>
              </a:tr>
              <a:tr h="322729">
                <a:tc>
                  <a:txBody>
                    <a:bodyPr/>
                    <a:lstStyle/>
                    <a:p>
                      <a:pPr>
                        <a:defRPr sz="1100" b="0">
                          <a:solidFill>
                            <a:srgbClr val="000000"/>
                          </a:solidFill>
                          <a:latin typeface="Poppins"/>
                        </a:defRPr>
                      </a:pPr>
                      <a:r>
                        <a:t>                              6.1.5.1. Lithium-ion Batteries</a:t>
                      </a:r>
                    </a:p>
                  </a:txBody>
                  <a:tcPr>
                    <a:noFill/>
                    <a:lnL>
                      <a:noFill/>
                    </a:lnL>
                    <a:lnR>
                      <a:noFill/>
                    </a:lnR>
                    <a:lnT>
                      <a:noFill/>
                    </a:lnT>
                    <a:lnB>
                      <a:noFill/>
                    </a:lnB>
                  </a:tcPr>
                </a:tc>
                <a:tc>
                  <a:txBody>
                    <a:bodyPr/>
                    <a:lstStyle/>
                    <a:p>
                      <a:pPr>
                        <a:defRPr sz="1100" b="0">
                          <a:solidFill>
                            <a:srgbClr val="000000"/>
                          </a:solidFill>
                          <a:latin typeface="Poppins"/>
                        </a:defRPr>
                      </a:pPr>
                      <a:r>
                        <a:t>          9.1. Programmable Power Supplies</a:t>
                      </a:r>
                    </a:p>
                  </a:txBody>
                  <a:tcPr>
                    <a:noFill/>
                    <a:lnL>
                      <a:noFill/>
                    </a:lnL>
                    <a:lnR>
                      <a:noFill/>
                    </a:lnR>
                    <a:lnT>
                      <a:noFill/>
                    </a:lnT>
                    <a:lnB>
                      <a:noFill/>
                    </a:lnB>
                  </a:tcPr>
                </a:tc>
              </a:tr>
              <a:tr h="322729">
                <a:tc>
                  <a:txBody>
                    <a:bodyPr/>
                    <a:lstStyle/>
                    <a:p>
                      <a:pPr>
                        <a:defRPr sz="1100" b="0">
                          <a:solidFill>
                            <a:srgbClr val="000000"/>
                          </a:solidFill>
                          <a:latin typeface="Poppins"/>
                        </a:defRPr>
                      </a:pPr>
                      <a:r>
                        <a:t>                              6.1.5.2. Lithium-sulfur Batteries</a:t>
                      </a:r>
                    </a:p>
                  </a:txBody>
                  <a:tcPr>
                    <a:noFill/>
                    <a:lnL>
                      <a:noFill/>
                    </a:lnL>
                    <a:lnR>
                      <a:noFill/>
                    </a:lnR>
                    <a:lnT>
                      <a:noFill/>
                    </a:lnT>
                    <a:lnB>
                      <a:noFill/>
                    </a:lnB>
                  </a:tcPr>
                </a:tc>
                <a:tc>
                  <a:txBody>
                    <a:bodyPr/>
                    <a:lstStyle/>
                    <a:p>
                      <a:pPr>
                        <a:defRPr sz="1100" b="0">
                          <a:solidFill>
                            <a:srgbClr val="000000"/>
                          </a:solidFill>
                          <a:latin typeface="Poppins"/>
                        </a:defRPr>
                      </a:pPr>
                      <a:r>
                        <a:t>          9.2. Non-Programmable Power Supplies</a:t>
                      </a:r>
                    </a:p>
                  </a:txBody>
                  <a:tcPr>
                    <a:noFill/>
                    <a:lnL>
                      <a:noFill/>
                    </a:lnL>
                    <a:lnR>
                      <a:noFill/>
                    </a:lnR>
                    <a:lnT>
                      <a:noFill/>
                    </a:lnT>
                    <a:lnB>
                      <a:noFill/>
                    </a:lnB>
                  </a:tcPr>
                </a:tc>
              </a:tr>
              <a:tr h="322729">
                <a:tc>
                  <a:txBody>
                    <a:bodyPr/>
                    <a:lstStyle/>
                    <a:p>
                      <a:pPr>
                        <a:defRPr sz="1100" b="0">
                          <a:solidFill>
                            <a:srgbClr val="000000"/>
                          </a:solidFill>
                          <a:latin typeface="Poppins"/>
                        </a:defRPr>
                      </a:pPr>
                      <a:r>
                        <a:t>                              6.1.5.3. Solid-state Batteries</a:t>
                      </a:r>
                    </a:p>
                  </a:txBody>
                  <a:tcPr>
                    <a:noFill/>
                    <a:lnL>
                      <a:noFill/>
                    </a:lnL>
                    <a:lnR>
                      <a:noFill/>
                    </a:lnR>
                    <a:lnT>
                      <a:noFill/>
                    </a:lnT>
                    <a:lnB>
                      <a:noFill/>
                    </a:lnB>
                  </a:tcPr>
                </a:tc>
                <a:tc>
                  <a:txBody>
                    <a:bodyPr/>
                    <a:lstStyle/>
                    <a:p>
                      <a:pPr>
                        <a:defRPr sz="1100" b="1">
                          <a:solidFill>
                            <a:srgbClr val="7030A0"/>
                          </a:solidFill>
                          <a:latin typeface="Poppins"/>
                        </a:defRPr>
                      </a:pPr>
                      <a:r>
                        <a:t>10. Global Toy Market Size by Wattage (2019-2032)</a:t>
                      </a:r>
                    </a:p>
                  </a:txBody>
                  <a:tcPr>
                    <a:noFill/>
                    <a:lnL>
                      <a:noFill/>
                    </a:lnL>
                    <a:lnR>
                      <a:noFill/>
                    </a:lnR>
                    <a:lnT>
                      <a:noFill/>
                    </a:lnT>
                    <a:lnB>
                      <a:noFill/>
                    </a:lnB>
                  </a:tcPr>
                </a:tc>
              </a:tr>
              <a:tr h="322729">
                <a:tc>
                  <a:txBody>
                    <a:bodyPr/>
                    <a:lstStyle/>
                    <a:p>
                      <a:pPr>
                        <a:defRPr sz="1100" b="0">
                          <a:solidFill>
                            <a:srgbClr val="000000"/>
                          </a:solidFill>
                          <a:latin typeface="Poppins"/>
                        </a:defRPr>
                      </a:pPr>
                      <a:r>
                        <a:t>                              6.1.5.4. Flow Batteries</a:t>
                      </a:r>
                    </a:p>
                  </a:txBody>
                  <a:tcPr>
                    <a:noFill/>
                    <a:lnL>
                      <a:noFill/>
                    </a:lnL>
                    <a:lnR>
                      <a:noFill/>
                    </a:lnR>
                    <a:lnT>
                      <a:noFill/>
                    </a:lnT>
                    <a:lnB>
                      <a:noFill/>
                    </a:lnB>
                  </a:tcPr>
                </a:tc>
                <a:tc>
                  <a:txBody>
                    <a:bodyPr/>
                    <a:lstStyle/>
                    <a:p>
                      <a:pPr>
                        <a:defRPr sz="1100" b="0">
                          <a:solidFill>
                            <a:srgbClr val="000000"/>
                          </a:solidFill>
                          <a:latin typeface="Poppins"/>
                        </a:defRPr>
                      </a:pPr>
                      <a:r>
                        <a:t>          10.1. Below 1,000 W</a:t>
                      </a:r>
                    </a:p>
                  </a:txBody>
                  <a:tcPr>
                    <a:noFill/>
                    <a:lnL>
                      <a:noFill/>
                    </a:lnL>
                    <a:lnR>
                      <a:noFill/>
                    </a:lnR>
                    <a:lnT>
                      <a:noFill/>
                    </a:lnT>
                    <a:lnB>
                      <a:noFill/>
                    </a:lnB>
                  </a:tcPr>
                </a:tc>
              </a:tr>
              <a:tr h="322729">
                <a:tc>
                  <a:txBody>
                    <a:bodyPr/>
                    <a:lstStyle/>
                    <a:p>
                      <a:pPr>
                        <a:defRPr sz="1100" b="0">
                          <a:solidFill>
                            <a:srgbClr val="000000"/>
                          </a:solidFill>
                          <a:latin typeface="Poppins"/>
                        </a:defRPr>
                      </a:pPr>
                      <a:r>
                        <a:t>                              6.1.5.5. Other Battery Types</a:t>
                      </a:r>
                    </a:p>
                  </a:txBody>
                  <a:tcPr>
                    <a:noFill/>
                    <a:lnL>
                      <a:noFill/>
                    </a:lnL>
                    <a:lnR>
                      <a:noFill/>
                    </a:lnR>
                    <a:lnT>
                      <a:noFill/>
                    </a:lnT>
                    <a:lnB>
                      <a:noFill/>
                    </a:lnB>
                  </a:tcPr>
                </a:tc>
                <a:tc>
                  <a:txBody>
                    <a:bodyPr/>
                    <a:lstStyle/>
                    <a:p>
                      <a:pPr>
                        <a:defRPr sz="1100" b="0">
                          <a:solidFill>
                            <a:srgbClr val="000000"/>
                          </a:solidFill>
                          <a:latin typeface="Poppins"/>
                        </a:defRPr>
                      </a:pPr>
                      <a:r>
                        <a:t>          10.2. 1,001 W-5,000 W</a:t>
                      </a:r>
                    </a:p>
                  </a:txBody>
                  <a:tcPr>
                    <a:noFill/>
                    <a:lnL>
                      <a:noFill/>
                    </a:lnL>
                    <a:lnR>
                      <a:noFill/>
                    </a:lnR>
                    <a:lnT>
                      <a:noFill/>
                    </a:lnT>
                    <a:lnB>
                      <a:noFill/>
                    </a:lnB>
                  </a:tcPr>
                </a:tc>
              </a:tr>
              <a:tr h="322729">
                <a:tc>
                  <a:txBody>
                    <a:bodyPr/>
                    <a:lstStyle/>
                    <a:p>
                      <a:pPr>
                        <a:defRPr sz="1100" b="0">
                          <a:solidFill>
                            <a:srgbClr val="000000"/>
                          </a:solidFill>
                          <a:latin typeface="Poppins"/>
                        </a:defRPr>
                      </a:pPr>
                      <a:r>
                        <a:t>                    6.1.6. Others</a:t>
                      </a:r>
                    </a:p>
                  </a:txBody>
                  <a:tcPr>
                    <a:noFill/>
                    <a:lnL>
                      <a:noFill/>
                    </a:lnL>
                    <a:lnR>
                      <a:noFill/>
                    </a:lnR>
                    <a:lnT>
                      <a:noFill/>
                    </a:lnT>
                    <a:lnB>
                      <a:noFill/>
                    </a:lnB>
                  </a:tcPr>
                </a:tc>
                <a:tc>
                  <a:txBody>
                    <a:bodyPr/>
                    <a:lstStyle/>
                    <a:p>
                      <a:pPr>
                        <a:defRPr sz="1100" b="0">
                          <a:solidFill>
                            <a:srgbClr val="000000"/>
                          </a:solidFill>
                          <a:latin typeface="Poppins"/>
                        </a:defRPr>
                      </a:pPr>
                      <a:r>
                        <a:t>          10.3. 5,001 W-10,000 W</a:t>
                      </a:r>
                    </a:p>
                  </a:txBody>
                  <a:tcPr>
                    <a:noFill/>
                    <a:lnL>
                      <a:noFill/>
                    </a:lnL>
                    <a:lnR>
                      <a:noFill/>
                    </a:lnR>
                    <a:lnT>
                      <a:noFill/>
                    </a:lnT>
                    <a:lnB>
                      <a:noFill/>
                    </a:lnB>
                  </a:tcPr>
                </a:tc>
              </a:tr>
              <a:tr h="322729">
                <a:tc>
                  <a:txBody>
                    <a:bodyPr/>
                    <a:lstStyle/>
                    <a:p>
                      <a:pPr>
                        <a:defRPr sz="1100" b="0">
                          <a:solidFill>
                            <a:srgbClr val="000000"/>
                          </a:solidFill>
                          <a:latin typeface="Poppins"/>
                        </a:defRPr>
                      </a:pPr>
                      <a:r>
                        <a:t>          6.2. Software</a:t>
                      </a:r>
                    </a:p>
                  </a:txBody>
                  <a:tcPr>
                    <a:noFill/>
                    <a:lnL>
                      <a:noFill/>
                    </a:lnL>
                    <a:lnR>
                      <a:noFill/>
                    </a:lnR>
                    <a:lnT>
                      <a:noFill/>
                    </a:lnT>
                    <a:lnB>
                      <a:noFill/>
                    </a:lnB>
                  </a:tcPr>
                </a:tc>
                <a:tc>
                  <a:txBody>
                    <a:bodyPr/>
                    <a:lstStyle/>
                    <a:p>
                      <a:pPr>
                        <a:defRPr sz="1100" b="0">
                          <a:solidFill>
                            <a:srgbClr val="000000"/>
                          </a:solidFill>
                          <a:latin typeface="Poppins"/>
                        </a:defRPr>
                      </a:pPr>
                      <a:r>
                        <a:t>          10.4. Above 10,000 W</a:t>
                      </a:r>
                    </a:p>
                  </a:txBody>
                  <a:tcPr>
                    <a:noFill/>
                    <a:lnL>
                      <a:noFill/>
                    </a:lnL>
                    <a:lnR>
                      <a:noFill/>
                    </a:lnR>
                    <a:lnT>
                      <a:noFill/>
                    </a:lnT>
                    <a:lnB>
                      <a:noFill/>
                    </a:lnB>
                  </a:tcPr>
                </a:tc>
              </a:tr>
              <a:tr h="322729">
                <a:tc>
                  <a:txBody>
                    <a:bodyPr/>
                    <a:lstStyle/>
                    <a:p>
                      <a:pPr>
                        <a:defRPr sz="1100" b="1">
                          <a:solidFill>
                            <a:srgbClr val="7030A0"/>
                          </a:solidFill>
                          <a:latin typeface="Poppins"/>
                        </a:defRPr>
                      </a:pPr>
                      <a:r>
                        <a:t>7. Global Toy Market Size by Power Supply (2019-2032)</a:t>
                      </a:r>
                    </a:p>
                  </a:txBody>
                  <a:tcPr>
                    <a:noFill/>
                    <a:lnL>
                      <a:noFill/>
                    </a:lnL>
                    <a:lnR>
                      <a:noFill/>
                    </a:lnR>
                    <a:lnT>
                      <a:noFill/>
                    </a:lnT>
                    <a:lnB>
                      <a:noFill/>
                    </a:lnB>
                  </a:tcPr>
                </a:tc>
                <a:tc>
                  <a:txBody>
                    <a:bodyPr/>
                    <a:lstStyle/>
                    <a:p>
                      <a:pPr>
                        <a:defRPr sz="1100" b="1">
                          <a:solidFill>
                            <a:srgbClr val="7030A0"/>
                          </a:solidFill>
                          <a:latin typeface="Poppins"/>
                        </a:defRPr>
                      </a:pPr>
                      <a:r>
                        <a:t>11. Global Toy Market Size by End User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Portable Power Packs</a:t>
                      </a:r>
                    </a:p>
                  </a:txBody>
                  <a:tcPr>
                    <a:noFill/>
                    <a:lnL>
                      <a:noFill/>
                    </a:lnL>
                    <a:lnR>
                      <a:noFill/>
                    </a:lnR>
                    <a:lnT>
                      <a:noFill/>
                    </a:lnT>
                    <a:lnB>
                      <a:noFill/>
                    </a:lnB>
                  </a:tcPr>
                </a:tc>
                <a:tc>
                  <a:txBody>
                    <a:bodyPr/>
                    <a:lstStyle/>
                    <a:p>
                      <a:pPr>
                        <a:defRPr sz="1100" b="0">
                          <a:solidFill>
                            <a:srgbClr val="000000"/>
                          </a:solidFill>
                          <a:latin typeface="Poppins"/>
                        </a:defRPr>
                      </a:pPr>
                      <a:r>
                        <a:t>          11.1. Ground Forces</a:t>
                      </a:r>
                    </a:p>
                  </a:txBody>
                  <a:tcPr>
                    <a:noFill/>
                    <a:lnL>
                      <a:noFill/>
                    </a:lnL>
                    <a:lnR>
                      <a:noFill/>
                    </a:lnR>
                    <a:lnT>
                      <a:noFill/>
                    </a:lnT>
                    <a:lnB>
                      <a:noFill/>
                    </a:lnB>
                  </a:tcPr>
                </a:tc>
              </a:tr>
              <a:tr h="322729">
                <a:tc>
                  <a:txBody>
                    <a:bodyPr/>
                    <a:lstStyle/>
                    <a:p>
                      <a:pPr>
                        <a:defRPr sz="1100" b="0">
                          <a:solidFill>
                            <a:srgbClr val="000000"/>
                          </a:solidFill>
                          <a:latin typeface="Poppins"/>
                        </a:defRPr>
                      </a:pPr>
                      <a:r>
                        <a:t>          7.2. Vehicle Power Systems</a:t>
                      </a:r>
                    </a:p>
                  </a:txBody>
                  <a:tcPr>
                    <a:noFill/>
                    <a:lnL>
                      <a:noFill/>
                    </a:lnL>
                    <a:lnR>
                      <a:noFill/>
                    </a:lnR>
                    <a:lnT>
                      <a:noFill/>
                    </a:lnT>
                    <a:lnB>
                      <a:noFill/>
                    </a:lnB>
                  </a:tcPr>
                </a:tc>
                <a:tc>
                  <a:txBody>
                    <a:bodyPr/>
                    <a:lstStyle/>
                    <a:p>
                      <a:pPr>
                        <a:defRPr sz="1100" b="0">
                          <a:solidFill>
                            <a:srgbClr val="000000"/>
                          </a:solidFill>
                          <a:latin typeface="Poppins"/>
                        </a:defRPr>
                      </a:pPr>
                      <a:r>
                        <a:t>          11.2. Aerospace</a:t>
                      </a:r>
                    </a:p>
                  </a:txBody>
                  <a:tcPr>
                    <a:noFill/>
                    <a:lnL>
                      <a:noFill/>
                    </a:lnL>
                    <a:lnR>
                      <a:noFill/>
                    </a:lnR>
                    <a:lnT>
                      <a:noFill/>
                    </a:lnT>
                    <a:lnB>
                      <a:noFill/>
                    </a:lnB>
                  </a:tcPr>
                </a:tc>
              </a:tr>
              <a:tr h="322736">
                <a:tc>
                  <a:txBody>
                    <a:bodyPr/>
                    <a:lstStyle/>
                    <a:p>
                      <a:pPr>
                        <a:defRPr sz="1100" b="0">
                          <a:solidFill>
                            <a:srgbClr val="000000"/>
                          </a:solidFill>
                          <a:latin typeface="Poppins"/>
                        </a:defRPr>
                      </a:pPr>
                      <a:r>
                        <a:t>          7.3. Stationary/Depot Power Units</a:t>
                      </a:r>
                    </a:p>
                  </a:txBody>
                  <a:tcPr>
                    <a:noFill/>
                    <a:lnL>
                      <a:noFill/>
                    </a:lnL>
                    <a:lnR>
                      <a:noFill/>
                    </a:lnR>
                    <a:lnT>
                      <a:noFill/>
                    </a:lnT>
                    <a:lnB>
                      <a:noFill/>
                    </a:lnB>
                  </a:tcPr>
                </a:tc>
                <a:tc>
                  <a:txBody>
                    <a:bodyPr/>
                    <a:lstStyle/>
                    <a:p>
                      <a:pPr>
                        <a:defRPr sz="1100" b="0">
                          <a:solidFill>
                            <a:srgbClr val="000000"/>
                          </a:solidFill>
                          <a:latin typeface="Poppins"/>
                        </a:defRPr>
                      </a:pPr>
                      <a:r>
                        <a:t>          11.3. Naval Forces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Toy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Component, By Power Supply, By System, By Type, By Wattage, By End User)</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Component, By Power Supply, By System, By Type, By Wattage, By End User)</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Component, By Power Supply, By System, By Type, By Wattage, By End User)</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Component, By Power Supply, By System, By Type, By Wattage, By End User)</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Component, By Power Supply, By System, By Type, By Wattage, By End User)</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132</cp:revision>
  <dcterms:created xsi:type="dcterms:W3CDTF">2024-08-12T13:13:25Z</dcterms:created>
  <dcterms:modified xsi:type="dcterms:W3CDTF">2025-09-24T09:13:51Z</dcterms:modified>
</cp:coreProperties>
</file>